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91" r:id="rId2"/>
    <p:sldId id="288" r:id="rId3"/>
    <p:sldId id="292" r:id="rId4"/>
    <p:sldId id="289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4C77BC-CFAB-443B-B3B7-5BB987E29415}">
          <p14:sldIdLst/>
        </p14:section>
        <p14:section name="Sommaire" id="{CECE292A-8AB8-4553-AD1A-015B19DB722A}">
          <p14:sldIdLst/>
        </p14:section>
        <p14:section name="Porteurs de projets" id="{D8C0CEF9-ADB5-4729-B19D-51143033305B}">
          <p14:sldIdLst>
            <p14:sldId id="291"/>
            <p14:sldId id="288"/>
            <p14:sldId id="292"/>
          </p14:sldIdLst>
        </p14:section>
        <p14:section name="Solutionneurs" id="{8201CDF6-EAF4-4632-BE9C-DCF7AF24C59C}">
          <p14:sldIdLst>
            <p14:sldId id="289"/>
          </p14:sldIdLst>
        </p14:section>
        <p14:section name="Rappels de l'AAP" id="{E3A11235-0D6C-43B6-9BD3-7ACE7F51E24E}">
          <p14:sldIdLst/>
        </p14:section>
        <p14:section name="Q&amp;R / Echanges" id="{2966A3B6-19C2-4048-858A-7301D5C9A4F9}">
          <p14:sldIdLst/>
        </p14:section>
        <p14:section name="Conclusion" id="{5255A440-F8F9-47CA-8654-CE32D6152E1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7559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  <p15:guide id="4" pos="121" userDrawn="1">
          <p15:clr>
            <a:srgbClr val="A4A3A4"/>
          </p15:clr>
        </p15:guide>
        <p15:guide id="5" orient="horz" pos="709" userDrawn="1">
          <p15:clr>
            <a:srgbClr val="A4A3A4"/>
          </p15:clr>
        </p15:guide>
        <p15:guide id="6" pos="257" userDrawn="1">
          <p15:clr>
            <a:srgbClr val="A4A3A4"/>
          </p15:clr>
        </p15:guide>
        <p15:guide id="7" orient="horz" pos="777" userDrawn="1">
          <p15:clr>
            <a:srgbClr val="A4A3A4"/>
          </p15:clr>
        </p15:guide>
        <p15:guide id="8" pos="42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ne GERMAIN" initials="MG" lastIdx="10" clrIdx="0">
    <p:extLst>
      <p:ext uri="{19B8F6BF-5375-455C-9EA6-DF929625EA0E}">
        <p15:presenceInfo xmlns:p15="http://schemas.microsoft.com/office/powerpoint/2012/main" userId="S-1-5-21-71426310-4164712750-492480070-212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F3300"/>
    <a:srgbClr val="CC3300"/>
    <a:srgbClr val="FFFFFF"/>
    <a:srgbClr val="FF6600"/>
    <a:srgbClr val="012853"/>
    <a:srgbClr val="FFCC99"/>
    <a:srgbClr val="7D7E7A"/>
    <a:srgbClr val="FF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86" y="67"/>
      </p:cViewPr>
      <p:guideLst>
        <p:guide orient="horz" pos="504"/>
        <p:guide pos="7559"/>
        <p:guide orient="horz" pos="210"/>
        <p:guide pos="121"/>
        <p:guide orient="horz" pos="709"/>
        <p:guide pos="257"/>
        <p:guide orient="horz" pos="777"/>
        <p:guide pos="42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75AD-A031-4ED3-81FD-EE43131AA4E6}" type="datetimeFigureOut">
              <a:rPr lang="fr-FR" smtClean="0"/>
              <a:t>09/02/2022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72C31-284D-4BBF-823D-6811A0CD4B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367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FCED66-2B98-4093-BFF1-3272CA4C17C4}"/>
              </a:ext>
            </a:extLst>
          </p:cNvPr>
          <p:cNvSpPr txBox="1"/>
          <p:nvPr/>
        </p:nvSpPr>
        <p:spPr>
          <a:xfrm>
            <a:off x="0" y="6588804"/>
            <a:ext cx="7204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sng" strike="noStrike" kern="1200" cap="all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Merci de poser vos questions via l’onglet « questions » de GoToWebinar…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9AD52-03A5-4F01-97FF-23A68D06DC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8763" y="0"/>
            <a:ext cx="1273237" cy="848825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F65A8117-4CE8-4661-823F-D3A0744AE532}"/>
              </a:ext>
            </a:extLst>
          </p:cNvPr>
          <p:cNvSpPr txBox="1">
            <a:spLocks/>
          </p:cNvSpPr>
          <p:nvPr/>
        </p:nvSpPr>
        <p:spPr>
          <a:xfrm>
            <a:off x="3446584" y="3390894"/>
            <a:ext cx="4117269" cy="4247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DBFBE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sz="2400" b="1" i="0" u="none" strike="noStrike" kern="1200" cap="all" spc="200" normalizeH="0" baseline="0" noProof="0" dirty="0">
                <a:ln>
                  <a:noFill/>
                </a:ln>
                <a:solidFill>
                  <a:srgbClr val="51494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Porteurs de projets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29BD30-7EB8-4FF3-B016-783BCB33BD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13147"/>
            <a:ext cx="12192000" cy="48441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8D47165-0EBE-4BE1-B4B7-1E5B428253EB}"/>
              </a:ext>
            </a:extLst>
          </p:cNvPr>
          <p:cNvSpPr txBox="1">
            <a:spLocks/>
          </p:cNvSpPr>
          <p:nvPr/>
        </p:nvSpPr>
        <p:spPr>
          <a:xfrm>
            <a:off x="2219868" y="2424343"/>
            <a:ext cx="6563185" cy="4090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-5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Atelier d’émergence projet de R&amp;D collaborative </a:t>
            </a:r>
            <a:r>
              <a:rPr kumimoji="0" lang="fr-FR" sz="2400" b="0" i="0" u="none" strike="noStrike" kern="1200" cap="none" spc="-50" normalizeH="0" baseline="0" noProof="0" dirty="0" err="1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PdL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5220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FCED66-2B98-4093-BFF1-3272CA4C17C4}"/>
              </a:ext>
            </a:extLst>
          </p:cNvPr>
          <p:cNvSpPr txBox="1"/>
          <p:nvPr/>
        </p:nvSpPr>
        <p:spPr>
          <a:xfrm>
            <a:off x="0" y="6588804"/>
            <a:ext cx="7204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u="sng" cap="all" spc="200" dirty="0">
                <a:solidFill>
                  <a:schemeClr val="bg1"/>
                </a:solidFill>
                <a:latin typeface="+mj-lt"/>
              </a:rPr>
              <a:t>Merci de poser vos questions via l’onglet « questions » de GoToWebinar…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9AD52-03A5-4F01-97FF-23A68D06DC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8763" y="0"/>
            <a:ext cx="1273237" cy="848825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E1859CA-29F0-47EA-B7F0-753883C453B1}"/>
              </a:ext>
            </a:extLst>
          </p:cNvPr>
          <p:cNvSpPr txBox="1">
            <a:spLocks/>
          </p:cNvSpPr>
          <p:nvPr/>
        </p:nvSpPr>
        <p:spPr>
          <a:xfrm>
            <a:off x="407987" y="278395"/>
            <a:ext cx="11591925" cy="50372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/>
              <a:t>Organisation :</a:t>
            </a:r>
            <a:endParaRPr lang="fr-FR" sz="1600" b="1" dirty="0">
              <a:solidFill>
                <a:srgbClr val="993300"/>
              </a:solidFill>
            </a:endParaRP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Nom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Logo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Lieu :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Ville / Département 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: TPE, PME,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Groupe ou GE, Laboratoire public, Collectivité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Segment marché :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Adhérent d’un ou plusieurs pôle(s) : si oui, </a:t>
            </a: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préciser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?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endParaRPr lang="fr-FR" sz="1600" b="1" dirty="0"/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/>
              <a:t>Intervenant 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Genre / Prénom / Nom / Fonction / Photo 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Adresse de courriel / Téléphone / URL </a:t>
            </a:r>
            <a:r>
              <a:rPr lang="fr-FR" sz="1600" b="1" dirty="0" err="1">
                <a:solidFill>
                  <a:srgbClr val="993300"/>
                </a:solidFill>
              </a:rPr>
              <a:t>Linkedin</a:t>
            </a:r>
            <a:endParaRPr lang="fr-FR" sz="1600" b="1" dirty="0">
              <a:solidFill>
                <a:srgbClr val="993300"/>
              </a:solidFill>
            </a:endParaRPr>
          </a:p>
          <a:p>
            <a:pPr marL="453662" lvl="2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endParaRPr lang="fr-FR" sz="1600" b="1" dirty="0">
              <a:solidFill>
                <a:srgbClr val="993300"/>
              </a:solidFill>
            </a:endParaRP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/>
              <a:t>Projet 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Thématique 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Résumé non confidentiel 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Compétences actuelles du consortium 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Brique(s)/compétence(s)/Ressource(s) recherchées : 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 visé (vague115 avril / au 15 septembre)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Budget prévisionnel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29BD30-7EB8-4FF3-B016-783BCB33BD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13147"/>
            <a:ext cx="12192000" cy="4844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990F90-B573-47A6-B915-BFFED3591389}"/>
              </a:ext>
            </a:extLst>
          </p:cNvPr>
          <p:cNvSpPr/>
          <p:nvPr/>
        </p:nvSpPr>
        <p:spPr>
          <a:xfrm>
            <a:off x="7682845" y="2560974"/>
            <a:ext cx="2299316" cy="1296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 minutes de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71610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FCED66-2B98-4093-BFF1-3272CA4C17C4}"/>
              </a:ext>
            </a:extLst>
          </p:cNvPr>
          <p:cNvSpPr txBox="1"/>
          <p:nvPr/>
        </p:nvSpPr>
        <p:spPr>
          <a:xfrm>
            <a:off x="0" y="6588804"/>
            <a:ext cx="7204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sng" strike="noStrike" kern="1200" cap="all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Merci de poser vos questions via l’onglet « questions » de GoToWebinar…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9AD52-03A5-4F01-97FF-23A68D06DC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8763" y="0"/>
            <a:ext cx="1273237" cy="848825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F65A8117-4CE8-4661-823F-D3A0744AE532}"/>
              </a:ext>
            </a:extLst>
          </p:cNvPr>
          <p:cNvSpPr txBox="1">
            <a:spLocks/>
          </p:cNvSpPr>
          <p:nvPr/>
        </p:nvSpPr>
        <p:spPr>
          <a:xfrm>
            <a:off x="3446584" y="3390894"/>
            <a:ext cx="4590511" cy="4247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DBFBE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sz="2400" b="1" i="0" u="none" strike="noStrike" kern="1200" cap="all" spc="200" normalizeH="0" baseline="0" noProof="0" dirty="0">
                <a:ln>
                  <a:noFill/>
                </a:ln>
                <a:solidFill>
                  <a:srgbClr val="51494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Fournisseurs de solutions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29BD30-7EB8-4FF3-B016-783BCB33BD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13147"/>
            <a:ext cx="12192000" cy="48441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8D47165-0EBE-4BE1-B4B7-1E5B428253EB}"/>
              </a:ext>
            </a:extLst>
          </p:cNvPr>
          <p:cNvSpPr txBox="1">
            <a:spLocks/>
          </p:cNvSpPr>
          <p:nvPr/>
        </p:nvSpPr>
        <p:spPr>
          <a:xfrm>
            <a:off x="2219868" y="2424343"/>
            <a:ext cx="6563185" cy="4090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-5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Atelier d’émergence projet de R&amp;D collaborative </a:t>
            </a:r>
            <a:r>
              <a:rPr kumimoji="0" lang="fr-FR" sz="2400" b="0" i="0" u="none" strike="noStrike" kern="1200" cap="none" spc="-50" normalizeH="0" baseline="0" noProof="0" dirty="0" err="1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PdL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5910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FCED66-2B98-4093-BFF1-3272CA4C17C4}"/>
              </a:ext>
            </a:extLst>
          </p:cNvPr>
          <p:cNvSpPr txBox="1"/>
          <p:nvPr/>
        </p:nvSpPr>
        <p:spPr>
          <a:xfrm>
            <a:off x="0" y="6588804"/>
            <a:ext cx="7204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u="sng" cap="all" spc="200" dirty="0">
                <a:solidFill>
                  <a:schemeClr val="bg1"/>
                </a:solidFill>
                <a:latin typeface="+mj-lt"/>
              </a:rPr>
              <a:t>Merci de poser vos questions via l’onglet « questions » de GoToWebinar…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9AD52-03A5-4F01-97FF-23A68D06DC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8763" y="0"/>
            <a:ext cx="1273237" cy="848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29BD30-7EB8-4FF3-B016-783BCB33BD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13147"/>
            <a:ext cx="12192000" cy="484418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669911A-08A3-40AF-80AB-90A71C9BA3B6}"/>
              </a:ext>
            </a:extLst>
          </p:cNvPr>
          <p:cNvSpPr txBox="1">
            <a:spLocks/>
          </p:cNvSpPr>
          <p:nvPr/>
        </p:nvSpPr>
        <p:spPr>
          <a:xfrm>
            <a:off x="391945" y="920072"/>
            <a:ext cx="11591925" cy="37548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/>
              <a:t>ORGANISATION :</a:t>
            </a:r>
            <a:endParaRPr lang="fr-FR" sz="1600" b="1" dirty="0">
              <a:solidFill>
                <a:srgbClr val="993300"/>
              </a:solidFill>
            </a:endParaRP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Nom / Logo 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Lieu :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Ville / Département 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Classification : TPE, PME, </a:t>
            </a:r>
            <a:r>
              <a:rPr lang="fr-FR" sz="1600" b="1" dirty="0" err="1">
                <a:solidFill>
                  <a:srgbClr val="993300"/>
                </a:solidFill>
              </a:rPr>
              <a:t>ETI</a:t>
            </a:r>
            <a:r>
              <a:rPr lang="fr-FR" sz="1600" b="1" dirty="0">
                <a:solidFill>
                  <a:srgbClr val="993300"/>
                </a:solidFill>
              </a:rPr>
              <a:t>, Groupe ou GE, Laboratoire public, Collectivité</a:t>
            </a:r>
          </a:p>
          <a:p>
            <a:pPr marL="817200" marR="0" lvl="2" indent="-363538" algn="l" fontAlgn="auto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</a:rPr>
              <a:t>Segment marché :</a:t>
            </a:r>
          </a:p>
          <a:p>
            <a:pPr marL="817200" marR="0" lvl="2" indent="-363538" algn="l" fontAlgn="auto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</a:rPr>
              <a:t>Adhérent d’un ou plusieurs pôle(s) : si oui, préciser ?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</a:rPr>
              <a:t>Secteur d’activité :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Offre de c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ompétences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/briques technologiques/ressources : </a:t>
            </a:r>
          </a:p>
          <a:p>
            <a:pPr marL="817200" marR="0" lvl="2" indent="-3635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  <a:defRPr/>
            </a:pPr>
            <a:r>
              <a:rPr lang="fr-FR" sz="1600" b="1" dirty="0">
                <a:solidFill>
                  <a:srgbClr val="993300"/>
                </a:solidFill>
                <a:latin typeface="Calibri" panose="020F0502020204030204"/>
              </a:rPr>
              <a:t>Ressources intrinsèques :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60000" lvl="1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endParaRPr lang="fr-FR" sz="1600" b="1" dirty="0">
              <a:solidFill>
                <a:srgbClr val="993300"/>
              </a:solidFill>
            </a:endParaRP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q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/>
              <a:t>Intervenant :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Genre / Prénom / Nom / Fonction / Photo </a:t>
            </a:r>
          </a:p>
          <a:p>
            <a:pPr marL="817200" lvl="2" indent="-363538" algn="l">
              <a:lnSpc>
                <a:spcPct val="100000"/>
              </a:lnSpc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tabLst>
                <a:tab pos="719138" algn="l"/>
                <a:tab pos="1252538" algn="l"/>
                <a:tab pos="1793875" algn="l"/>
                <a:tab pos="2335213" algn="l"/>
              </a:tabLst>
            </a:pPr>
            <a:r>
              <a:rPr lang="fr-FR" sz="1600" b="1" dirty="0">
                <a:solidFill>
                  <a:srgbClr val="993300"/>
                </a:solidFill>
              </a:rPr>
              <a:t>Adresse de courriel / Téléphone / URL </a:t>
            </a:r>
            <a:r>
              <a:rPr lang="fr-FR" sz="1600" b="1" dirty="0" err="1">
                <a:solidFill>
                  <a:srgbClr val="993300"/>
                </a:solidFill>
              </a:rPr>
              <a:t>Linkedin</a:t>
            </a:r>
            <a:endParaRPr lang="fr-FR" sz="1600" b="1" dirty="0">
              <a:solidFill>
                <a:srgbClr val="9933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68ECAA-666C-47A1-96E7-2506429AEB41}"/>
              </a:ext>
            </a:extLst>
          </p:cNvPr>
          <p:cNvSpPr/>
          <p:nvPr/>
        </p:nvSpPr>
        <p:spPr>
          <a:xfrm>
            <a:off x="9001958" y="1805537"/>
            <a:ext cx="2299316" cy="1296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 minute de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661722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PPVER" val="ഽസഺ"/>
  <p:tag name="RANDOM" val="10"/>
  <p:tag name="CLINAME" val="ൟ൸്൶൫ൽൽ൳൰൳൯൮!ൟ൸്൶൫ൽൽ൳൰൳൯൮!ൟ൸്൶൫ൽൽ൳൰൳൯൮"/>
  <p:tag name="DATETIME" val="ൃഹ഼഼ഹ഼ഺ഼ഺപപ഻ാൄ഻഻പല൑ൗ൞വ഼ൄഺള!഻ഹ഻ഽഹ഼ഺ഼഼പപ഻ാൄഽീപല൑ൗ൞വ഻ൄഺള!഻ഹ഻ഽഹ഼ഺ഼഼പപ഻ാൄഽീപല൑ൗ൞വ഻ൄഺള"/>
  <p:tag name="DONEBY" val="൝൞൦൰൫൬ർ൳൭൯പ൶൯ഷ൮൫൳൸!൥ൟ൸്൶൫ൽൽ൳൰൳൯൮൧പൈപോ൓൚പ൲൫൸൮൹඀൯ർ!൥ൟ൸്൶൫ൽൽ൳൰൳൯൮൧പൈപോ൓൚പ൲൫൸൮൹඀൯ർ"/>
  <p:tag name="IPADDRESS" val="൞൙ൟ്ൡൖഺിൃു!൞൙ൟ്ൡൖഺഽാ഼!൞൙ൟ്ൡൖഺഽാ഼"/>
  <p:tag name="CHECKSUM" val="ാൂൂീ!ിൂ഼ീ!ിൂ഼ീ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3195</TotalTime>
  <Words>264</Words>
  <Application>Microsoft Office PowerPoint</Application>
  <PresentationFormat>Grand écran</PresentationFormat>
  <Paragraphs>41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Wingdings</vt:lpstr>
      <vt:lpstr>Retrospect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Présentation de l’AAP R&amp;D Coll PdL 3</dc:title>
  <dc:creator>stephane.oury-s2e2-ext@st.com</dc:creator>
  <cp:lastModifiedBy>Benoît-Jules YOUBICIER-SIMO</cp:lastModifiedBy>
  <cp:revision>121</cp:revision>
  <dcterms:created xsi:type="dcterms:W3CDTF">2020-09-22T12:07:56Z</dcterms:created>
  <dcterms:modified xsi:type="dcterms:W3CDTF">2022-02-09T07:35:58Z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f8c7287-838c-46dd-b281-b1140229e67a_Enabled">
    <vt:lpwstr>true</vt:lpwstr>
  </property>
  <property fmtid="{D5CDD505-2E9C-101B-9397-08002B2CF9AE}" pid="3" name="MSIP_Label_cf8c7287-838c-46dd-b281-b1140229e67a_SetDate">
    <vt:lpwstr>2022-01-13T13:36:52Z</vt:lpwstr>
  </property>
  <property fmtid="{D5CDD505-2E9C-101B-9397-08002B2CF9AE}" pid="4" name="MSIP_Label_cf8c7287-838c-46dd-b281-b1140229e67a_Method">
    <vt:lpwstr>Privileged</vt:lpwstr>
  </property>
  <property fmtid="{D5CDD505-2E9C-101B-9397-08002B2CF9AE}" pid="5" name="MSIP_Label_cf8c7287-838c-46dd-b281-b1140229e67a_Name">
    <vt:lpwstr>cf8c7287-838c-46dd-b281-b1140229e67a</vt:lpwstr>
  </property>
  <property fmtid="{D5CDD505-2E9C-101B-9397-08002B2CF9AE}" pid="6" name="MSIP_Label_cf8c7287-838c-46dd-b281-b1140229e67a_SiteId">
    <vt:lpwstr>75e027c9-20d5-47d5-b82f-77d7cd041e8f</vt:lpwstr>
  </property>
  <property fmtid="{D5CDD505-2E9C-101B-9397-08002B2CF9AE}" pid="7" name="MSIP_Label_cf8c7287-838c-46dd-b281-b1140229e67a_ActionId">
    <vt:lpwstr>e69e7e48-982f-45c3-8313-9a33010bbeaa</vt:lpwstr>
  </property>
  <property fmtid="{D5CDD505-2E9C-101B-9397-08002B2CF9AE}" pid="8" name="MSIP_Label_cf8c7287-838c-46dd-b281-b1140229e67a_ContentBits">
    <vt:lpwstr>0</vt:lpwstr>
  </property>
</Properties>
</file>